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A6030-93AB-4F8A-9B9F-D4A67BF1779C}" v="1" dt="2024-01-08T21:05:3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Wright" userId="10f59802-55df-44b4-aa94-305f0c8aed95" providerId="ADAL" clId="{FD609654-0641-4799-84E4-AADF140E87DE}"/>
    <pc:docChg chg="delSld modSld">
      <pc:chgData name="Don Wright" userId="10f59802-55df-44b4-aa94-305f0c8aed95" providerId="ADAL" clId="{FD609654-0641-4799-84E4-AADF140E87DE}" dt="2023-10-24T20:56:34.710" v="21" actId="2696"/>
      <pc:docMkLst>
        <pc:docMk/>
      </pc:docMkLst>
      <pc:sldChg chg="modSp del mod">
        <pc:chgData name="Don Wright" userId="10f59802-55df-44b4-aa94-305f0c8aed95" providerId="ADAL" clId="{FD609654-0641-4799-84E4-AADF140E87DE}" dt="2023-10-24T20:56:34.710" v="21" actId="2696"/>
        <pc:sldMkLst>
          <pc:docMk/>
          <pc:sldMk cId="2331667728" sldId="260"/>
        </pc:sldMkLst>
        <pc:spChg chg="mod">
          <ac:chgData name="Don Wright" userId="10f59802-55df-44b4-aa94-305f0c8aed95" providerId="ADAL" clId="{FD609654-0641-4799-84E4-AADF140E87DE}" dt="2023-10-16T11:08:52.472" v="20" actId="20577"/>
          <ac:spMkLst>
            <pc:docMk/>
            <pc:sldMk cId="2331667728" sldId="260"/>
            <ac:spMk id="9" creationId="{38E6DDD5-EC40-F7C2-74ED-132E567D5AD4}"/>
          </ac:spMkLst>
        </pc:spChg>
      </pc:sldChg>
    </pc:docChg>
  </pc:docChgLst>
  <pc:docChgLst>
    <pc:chgData name="Don Wright" userId="10f59802-55df-44b4-aa94-305f0c8aed95" providerId="ADAL" clId="{357A6030-93AB-4F8A-9B9F-D4A67BF1779C}"/>
    <pc:docChg chg="modSld">
      <pc:chgData name="Don Wright" userId="10f59802-55df-44b4-aa94-305f0c8aed95" providerId="ADAL" clId="{357A6030-93AB-4F8A-9B9F-D4A67BF1779C}" dt="2024-01-08T21:05:42.708" v="2" actId="14100"/>
      <pc:docMkLst>
        <pc:docMk/>
      </pc:docMkLst>
      <pc:sldChg chg="addSp modSp mod">
        <pc:chgData name="Don Wright" userId="10f59802-55df-44b4-aa94-305f0c8aed95" providerId="ADAL" clId="{357A6030-93AB-4F8A-9B9F-D4A67BF1779C}" dt="2024-01-08T21:05:42.708" v="2" actId="14100"/>
        <pc:sldMkLst>
          <pc:docMk/>
          <pc:sldMk cId="132650286" sldId="269"/>
        </pc:sldMkLst>
        <pc:picChg chg="add mod">
          <ac:chgData name="Don Wright" userId="10f59802-55df-44b4-aa94-305f0c8aed95" providerId="ADAL" clId="{357A6030-93AB-4F8A-9B9F-D4A67BF1779C}" dt="2024-01-08T21:05:42.708" v="2" actId="14100"/>
          <ac:picMkLst>
            <pc:docMk/>
            <pc:sldMk cId="132650286" sldId="269"/>
            <ac:picMk id="3" creationId="{D8651DD4-AE21-6BD9-2E88-562ABAD08F8D}"/>
          </ac:picMkLst>
        </pc:picChg>
      </pc:sldChg>
    </pc:docChg>
  </pc:docChgLst>
  <pc:docChgLst>
    <pc:chgData name="Don Wright" userId="10f59802-55df-44b4-aa94-305f0c8aed95" providerId="ADAL" clId="{8C576C7E-6A74-48D4-A220-E27FCE979BDF}"/>
    <pc:docChg chg="custSel modSld">
      <pc:chgData name="Don Wright" userId="10f59802-55df-44b4-aa94-305f0c8aed95" providerId="ADAL" clId="{8C576C7E-6A74-48D4-A220-E27FCE979BDF}" dt="2023-10-31T03:22:13.754" v="55" actId="20577"/>
      <pc:docMkLst>
        <pc:docMk/>
      </pc:docMkLst>
      <pc:sldChg chg="modSp mod">
        <pc:chgData name="Don Wright" userId="10f59802-55df-44b4-aa94-305f0c8aed95" providerId="ADAL" clId="{8C576C7E-6A74-48D4-A220-E27FCE979BDF}" dt="2023-10-31T03:21:15.376" v="54" actId="20577"/>
        <pc:sldMkLst>
          <pc:docMk/>
          <pc:sldMk cId="108594608" sldId="263"/>
        </pc:sldMkLst>
        <pc:spChg chg="mod">
          <ac:chgData name="Don Wright" userId="10f59802-55df-44b4-aa94-305f0c8aed95" providerId="ADAL" clId="{8C576C7E-6A74-48D4-A220-E27FCE979BDF}" dt="2023-10-31T03:21:15.376" v="54" actId="20577"/>
          <ac:spMkLst>
            <pc:docMk/>
            <pc:sldMk cId="108594608" sldId="263"/>
            <ac:spMk id="9" creationId="{38E6DDD5-EC40-F7C2-74ED-132E567D5AD4}"/>
          </ac:spMkLst>
        </pc:spChg>
      </pc:sldChg>
      <pc:sldChg chg="modSp mod">
        <pc:chgData name="Don Wright" userId="10f59802-55df-44b4-aa94-305f0c8aed95" providerId="ADAL" clId="{8C576C7E-6A74-48D4-A220-E27FCE979BDF}" dt="2023-10-31T03:22:13.754" v="55" actId="20577"/>
        <pc:sldMkLst>
          <pc:docMk/>
          <pc:sldMk cId="1594557714" sldId="267"/>
        </pc:sldMkLst>
        <pc:spChg chg="mod">
          <ac:chgData name="Don Wright" userId="10f59802-55df-44b4-aa94-305f0c8aed95" providerId="ADAL" clId="{8C576C7E-6A74-48D4-A220-E27FCE979BDF}" dt="2023-10-31T03:22:13.754" v="55" actId="20577"/>
          <ac:spMkLst>
            <pc:docMk/>
            <pc:sldMk cId="1594557714" sldId="267"/>
            <ac:spMk id="9" creationId="{38E6DDD5-EC40-F7C2-74ED-132E567D5A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2B8B-53C3-F29E-FA5A-E977D106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5E77F-D146-4127-8827-9B2164D16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B7026-1F6D-37A6-4313-45876238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EE1BC-1001-C805-1896-4E24A3F8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FA3F-E979-D624-163C-AD2D0992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29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AE9C-B31B-9D9E-52CB-CCA57836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047D8-D2AA-2384-717C-C8BBFE9D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1CEC-5FCF-A016-6EAA-94D12619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1306-68A6-EFB0-29DB-A9E779C4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5E1EA-88B1-6E3D-B2A5-59679111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13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BBCFA-6D29-08D5-244F-C55FFB00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F690F-98F8-9114-FC04-0DF87909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FDCE-03B2-FA34-AB77-7392B86C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7B9C-B0E3-69A4-38FC-882F7795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39627-CFA4-7F80-65B0-975FE0A6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41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B140-5A2E-7A68-1EE1-D05CDD8D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E2C-1301-86D8-67DF-3FA08CB1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E2B7-B67D-F64C-F2C0-B64AEB08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2228-3B72-55E3-041F-EBEC2DE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333B-DD0A-1188-481A-5E99DB26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4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B459-C1DF-A749-EEBB-67AC73F1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59839-D5AD-5BDF-22B9-1C5BC9E2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0857E-0368-FF02-3486-E9DD6EFA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7AA54-2FAB-01BD-8FA9-72EEC204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E0509-8179-5297-3523-2588DE68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3147-345F-CADC-35FD-EB236970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9210-2F3A-0396-5526-99B491E12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6D51A-A07C-AF94-B1F7-E57C5C791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A836-3A6C-F31D-3123-8685E975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F72D-115A-7492-AD34-2DB353E6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86A5E-5CE0-0504-C3B8-EAD7C7BB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78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4EB1-6A0D-0AE2-C3F6-641715BE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9F634-06D0-C6FC-99C8-FB3796D4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3512-85E7-91C5-330E-F92888579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DA6CC-A656-DA8F-D2D9-3224F5443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2FB0A-9F33-70F9-38E5-231570D35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27A9A-2D55-A2D0-CA48-D0B11D72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C7FD3-8931-98C0-3A2E-C83B9C29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5C5E3-9142-74A3-ADA5-2E42078A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50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A2CA-0FA6-C4EC-1DDB-E0BA0ED4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B190B-0324-BA42-C244-98D87D1D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8004C-37D6-45AD-34F3-9C225453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6E2EE-969E-B7DE-4753-33BC9ACD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8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35AF4-CD01-C686-91CF-95A7B114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06787-6B20-B2DB-BCB6-2B4A26B6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3835-5A2E-14F5-AE38-91C4083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86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88BE-5C75-2AE5-4BFA-5D2B94EB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E19E-4B1A-EDEE-8869-BB26A065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E35EB-4434-00CD-59B8-ED392311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AEE1-B1C6-0493-4F6D-16387BE0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3FD29-5D35-08DD-8A2E-B41B4803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C1E83-E795-B52C-7FD7-13B586EF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96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DC07-1D4D-06A3-6D7C-A0265EFC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DDE48-8127-27B4-5460-240CCFBCC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59974-8D1E-336A-A702-CBB4CC328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CFD25-9D20-26B8-C7E4-9A70DA2E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C8615-C99B-0E17-124E-2F7D373E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07280-7B59-44FD-B394-A4CB3F69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2EF31-2C72-9F5C-991D-6D98B65F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FC94-8B17-D087-A53F-9A010A8D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E0F4-D55D-757F-C33B-A50EDDB9E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81A1-BC3B-4775-9CDE-384782BA6D8C}" type="datetimeFigureOut">
              <a:rPr lang="en-CA" smtClean="0"/>
              <a:t>2024-01-08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FE2C7-5585-1C8A-B67B-0151A1B40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246F2-81F8-93CD-8E33-431C633BF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1992-D3A5-472F-832E-40ACC5D18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3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0B02-97AD-E7D0-B24E-DC0900DCC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latin typeface="Amnesty Trade Gothic" panose="020B0503040303020004" pitchFamily="34" charset="0"/>
              </a:rPr>
              <a:t>LOBBYING +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0A469-DBBD-2D36-FE99-F4C2D26B2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GET READY TO MEET YOUR MEMBER OF PARLIAMENT!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EA5355BD-111D-C454-66C4-614DFBFBF6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07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3: Meeting your MP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Briefly describe the issue and why it is important to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you and others in the community – and why it should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be an urgent matter for Parliament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Ask your MP for their view on the issue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>
                <a:latin typeface="Amnesty Trade Gothic" panose="020B0503040303020004" pitchFamily="34" charset="0"/>
              </a:rPr>
              <a:t>Tell them </a:t>
            </a:r>
            <a:r>
              <a:rPr lang="en-CA" sz="2800" dirty="0">
                <a:latin typeface="Amnesty Trade Gothic" panose="020B0503040303020004" pitchFamily="34" charset="0"/>
              </a:rPr>
              <a:t>you are taking notes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Be ready to answer questions and offer to follow-up</a:t>
            </a:r>
          </a:p>
        </p:txBody>
      </p:sp>
    </p:spTree>
    <p:extLst>
      <p:ext uri="{BB962C8B-B14F-4D97-AF65-F5344CB8AC3E}">
        <p14:creationId xmlns:p14="http://schemas.microsoft.com/office/powerpoint/2010/main" val="377098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3: Meeting your MP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Keep the conversation focused on the issue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Make sure you get a clear response from your MP and clarify anything that is ambiguous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Wrap up the meeting with your key points and what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you understand what they may have promised to do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Thank your MP and their staff for their time</a:t>
            </a:r>
          </a:p>
        </p:txBody>
      </p:sp>
    </p:spTree>
    <p:extLst>
      <p:ext uri="{BB962C8B-B14F-4D97-AF65-F5344CB8AC3E}">
        <p14:creationId xmlns:p14="http://schemas.microsoft.com/office/powerpoint/2010/main" val="159455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4: After your meeting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If it was a “team” effort, debrief as soon as possible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Send your MP a thank you note that includes a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summary of the key points you raised and any action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they promised to take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Build the relationship – keep your MP posted, perhaps invite them to attend your next public event</a:t>
            </a:r>
          </a:p>
        </p:txBody>
      </p:sp>
    </p:spTree>
    <p:extLst>
      <p:ext uri="{BB962C8B-B14F-4D97-AF65-F5344CB8AC3E}">
        <p14:creationId xmlns:p14="http://schemas.microsoft.com/office/powerpoint/2010/main" val="112206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502" y="1825625"/>
            <a:ext cx="8429297" cy="435133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Every day decisions are made at every level of government that have an impact of human rights – let’s make sure those decisions promote and protect human rights in Canada and beyond our borders!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51DD4-AE21-6BD9-2E88-562ABAD0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6356"/>
            <a:ext cx="2369520" cy="29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5" name="Content Placeholder 4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6AE3DD2B-F280-4177-A611-E5A9BBBB3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36563"/>
          <a:stretch/>
        </p:blipFill>
        <p:spPr>
          <a:xfrm>
            <a:off x="838200" y="1690688"/>
            <a:ext cx="10515600" cy="4703673"/>
          </a:xfrm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3C765F97-1BC8-B692-1129-9FB3EFFFBA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67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87E9-D20F-B0CF-B76F-94AD9ADD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>
                <a:latin typeface="Amnesty Trade Gothic" panose="020B0503040303020004" pitchFamily="34" charset="0"/>
              </a:rPr>
              <a:t>LOBBYING + ADVOCACY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9620-D24F-A9A5-6FA5-673EB0E1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b="1" dirty="0">
                <a:latin typeface="Amnesty Trade Gothic" panose="020B0503040303020004" pitchFamily="34" charset="0"/>
              </a:rPr>
              <a:t>Advocacy</a:t>
            </a:r>
            <a:br>
              <a:rPr lang="en-CA" sz="6000" dirty="0">
                <a:latin typeface="Amnesty Trade Gothic" panose="020B0503040303020004" pitchFamily="34" charset="0"/>
              </a:rPr>
            </a:br>
            <a:r>
              <a:rPr lang="en-CA" sz="6000" dirty="0">
                <a:latin typeface="Amnesty Trade Gothic" panose="020B0503040303020004" pitchFamily="34" charset="0"/>
              </a:rPr>
              <a:t>“the act of pleading </a:t>
            </a:r>
            <a:br>
              <a:rPr lang="en-CA" sz="6000" dirty="0">
                <a:latin typeface="Amnesty Trade Gothic" panose="020B0503040303020004" pitchFamily="34" charset="0"/>
              </a:rPr>
            </a:br>
            <a:r>
              <a:rPr lang="en-CA" sz="6000" dirty="0">
                <a:latin typeface="Amnesty Trade Gothic" panose="020B0503040303020004" pitchFamily="34" charset="0"/>
              </a:rPr>
              <a:t>or arguing something such as a cause, idea, or policy”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9702998B-6582-66C2-0767-E9669085BB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9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87E9-D20F-B0CF-B76F-94AD9ADD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>
                <a:latin typeface="Amnesty Trade Gothic" panose="020B0503040303020004" pitchFamily="34" charset="0"/>
              </a:rPr>
              <a:t>LOBBYING + ADVOCACY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9620-D24F-A9A5-6FA5-673EB0E1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b="1" dirty="0">
                <a:latin typeface="Amnesty Trade Gothic" panose="020B0503040303020004" pitchFamily="34" charset="0"/>
              </a:rPr>
              <a:t>Lobbying</a:t>
            </a:r>
            <a:br>
              <a:rPr lang="en-CA" sz="6000" dirty="0">
                <a:latin typeface="Amnesty Trade Gothic" panose="020B0503040303020004" pitchFamily="34" charset="0"/>
              </a:rPr>
            </a:br>
            <a:r>
              <a:rPr lang="en-CA" sz="6000" dirty="0">
                <a:latin typeface="Amnesty Trade Gothic" panose="020B0503040303020004" pitchFamily="34" charset="0"/>
              </a:rPr>
              <a:t>“a particular form of advocacy usually focused on decision-makers within formal</a:t>
            </a:r>
            <a:br>
              <a:rPr lang="en-CA" sz="6000" dirty="0">
                <a:latin typeface="Amnesty Trade Gothic" panose="020B0503040303020004" pitchFamily="34" charset="0"/>
              </a:rPr>
            </a:br>
            <a:r>
              <a:rPr lang="en-CA" sz="6000" dirty="0">
                <a:latin typeface="Amnesty Trade Gothic" panose="020B0503040303020004" pitchFamily="34" charset="0"/>
              </a:rPr>
              <a:t>political systems”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9139CED7-83A3-E43C-4824-D265FD4E2B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06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1: Developing your strategy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Select an issue from Amnesty Canada Activism Guide or Take Action section of the website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Download report summaries, speaking notes (if available) and other campaign background and resource materials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Be clear on what you want your MP to do – make it simple for them!</a:t>
            </a:r>
          </a:p>
        </p:txBody>
      </p:sp>
    </p:spTree>
    <p:extLst>
      <p:ext uri="{BB962C8B-B14F-4D97-AF65-F5344CB8AC3E}">
        <p14:creationId xmlns:p14="http://schemas.microsoft.com/office/powerpoint/2010/main" val="169703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1: Developing your strategy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Is there legislation before Parliament?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If not, will your MP raise the issue from the floor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or propose a Private Member’s Bill?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Can your MP write a letter to Cabinet or go public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with the issue you are bringing to them?</a:t>
            </a:r>
          </a:p>
        </p:txBody>
      </p:sp>
    </p:spTree>
    <p:extLst>
      <p:ext uri="{BB962C8B-B14F-4D97-AF65-F5344CB8AC3E}">
        <p14:creationId xmlns:p14="http://schemas.microsoft.com/office/powerpoint/2010/main" val="15356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2: Preparing for your meeting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Learn what you can about your MP’s position on this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or similar issues. Are they likely to oppose our position?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Do they have any social justice interests or past history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around supporting human rights?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How are Canada’s human rights obligations impacted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or upheld by the proposed legislation? </a:t>
            </a:r>
          </a:p>
        </p:txBody>
      </p:sp>
    </p:spTree>
    <p:extLst>
      <p:ext uri="{BB962C8B-B14F-4D97-AF65-F5344CB8AC3E}">
        <p14:creationId xmlns:p14="http://schemas.microsoft.com/office/powerpoint/2010/main" val="10859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2: Preparing for your meeting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Consider putting together a small team to meet with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your Member of Parliament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One person to take the lead, one person for back-up,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one person to take notes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If possible, include someone with direct experience of the issue and/or expertise that aligns with Amnesty’s position</a:t>
            </a:r>
          </a:p>
        </p:txBody>
      </p:sp>
    </p:spTree>
    <p:extLst>
      <p:ext uri="{BB962C8B-B14F-4D97-AF65-F5344CB8AC3E}">
        <p14:creationId xmlns:p14="http://schemas.microsoft.com/office/powerpoint/2010/main" val="339303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DF68-9E2C-6D69-4E43-96E197D7F1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bg1"/>
                </a:solidFill>
                <a:latin typeface="Amnesty Trade Gothic" panose="020B0503040303020004" pitchFamily="34" charset="0"/>
              </a:rPr>
              <a:t>LOBBYING + ADVOCACY</a:t>
            </a:r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713A2DE9-D250-A2F4-7059-A9948FB02A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8000" y="5735637"/>
            <a:ext cx="902812" cy="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E6DDD5-EC40-F7C2-74ED-132E567D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CA" sz="4000" dirty="0">
                <a:latin typeface="Amnesty Trade Gothic" panose="020B0503040303020004" pitchFamily="34" charset="0"/>
              </a:rPr>
              <a:t>Stage 3: Meeting your MP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i="1" dirty="0">
                <a:latin typeface="Amnesty Trade Gothic" panose="020B0503040303020004" pitchFamily="34" charset="0"/>
              </a:rPr>
              <a:t>A</a:t>
            </a:r>
            <a:r>
              <a:rPr lang="en-CA" sz="2800" dirty="0">
                <a:latin typeface="Amnesty Trade Gothic" panose="020B0503040303020004" pitchFamily="34" charset="0"/>
              </a:rPr>
              <a:t> is for accuracy, </a:t>
            </a:r>
            <a:r>
              <a:rPr lang="en-CA" sz="2800" i="1" dirty="0">
                <a:latin typeface="Amnesty Trade Gothic" panose="020B0503040303020004" pitchFamily="34" charset="0"/>
              </a:rPr>
              <a:t>B</a:t>
            </a:r>
            <a:r>
              <a:rPr lang="en-CA" sz="2800" dirty="0">
                <a:latin typeface="Amnesty Trade Gothic" panose="020B0503040303020004" pitchFamily="34" charset="0"/>
              </a:rPr>
              <a:t> is for keeping it brief, </a:t>
            </a:r>
            <a:r>
              <a:rPr lang="en-CA" sz="2800" i="1" dirty="0">
                <a:latin typeface="Amnesty Trade Gothic" panose="020B0503040303020004" pitchFamily="34" charset="0"/>
              </a:rPr>
              <a:t>C</a:t>
            </a:r>
            <a:r>
              <a:rPr lang="en-CA" sz="2800" dirty="0">
                <a:latin typeface="Amnesty Trade Gothic" panose="020B0503040303020004" pitchFamily="34" charset="0"/>
              </a:rPr>
              <a:t> is for maintaining courtesy -- and be on time!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Start the meeting with introductions and confirm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how much time you have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800" dirty="0">
                <a:latin typeface="Amnesty Trade Gothic" panose="020B0503040303020004" pitchFamily="34" charset="0"/>
              </a:rPr>
              <a:t>Thank your MP for something in their history that </a:t>
            </a:r>
            <a:br>
              <a:rPr lang="en-CA" sz="2800" dirty="0">
                <a:latin typeface="Amnesty Trade Gothic" panose="020B0503040303020004" pitchFamily="34" charset="0"/>
              </a:rPr>
            </a:br>
            <a:r>
              <a:rPr lang="en-CA" sz="2800" dirty="0">
                <a:latin typeface="Amnesty Trade Gothic" panose="020B0503040303020004" pitchFamily="34" charset="0"/>
              </a:rPr>
              <a:t>indicates support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13831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588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Amnesty Trade Gothic</vt:lpstr>
      <vt:lpstr>Arial</vt:lpstr>
      <vt:lpstr>Calibri</vt:lpstr>
      <vt:lpstr>Calibri Light</vt:lpstr>
      <vt:lpstr>Office Theme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  <vt:lpstr>LOBBYING + 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LOBBYING + ADVOCACY</dc:title>
  <dc:creator>Don Wright</dc:creator>
  <cp:lastModifiedBy>Don Wright</cp:lastModifiedBy>
  <cp:revision>5</cp:revision>
  <dcterms:created xsi:type="dcterms:W3CDTF">2022-10-11T22:14:35Z</dcterms:created>
  <dcterms:modified xsi:type="dcterms:W3CDTF">2024-01-08T21:05:51Z</dcterms:modified>
</cp:coreProperties>
</file>